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13" r:id="rId4"/>
    <p:sldId id="333" r:id="rId5"/>
    <p:sldId id="334" r:id="rId6"/>
    <p:sldId id="332" r:id="rId7"/>
    <p:sldId id="260" r:id="rId8"/>
    <p:sldId id="300" r:id="rId9"/>
    <p:sldId id="266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anpcbfile.aanpcert.org\Users\Travel%20&amp;%20Meeting%20Folder\2020\12.20\Dashboard%20Data\1.3%20Dual%20Ce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'Certified NPs'!$A$17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68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97-4EFA-B662-5F500DD418E1}"/>
              </c:ext>
            </c:extLst>
          </c:dPt>
          <c:dPt>
            <c:idx val="1"/>
            <c:invertIfNegative val="0"/>
            <c:bubble3D val="0"/>
            <c:spPr>
              <a:solidFill>
                <a:srgbClr val="0082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97-4EFA-B662-5F500DD418E1}"/>
              </c:ext>
            </c:extLst>
          </c:dPt>
          <c:dPt>
            <c:idx val="2"/>
            <c:invertIfNegative val="0"/>
            <c:bubble3D val="0"/>
            <c:spPr>
              <a:solidFill>
                <a:srgbClr val="42AC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97-4EFA-B662-5F500DD418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97-4EFA-B662-5F500DD418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97-4EFA-B662-5F500DD418E1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97-4EFA-B662-5F500DD41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'Certified NPs'!$B$16:$G$16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'Certified NPs'!$B$17:$G$17</c:f>
              <c:numCache>
                <c:formatCode>#,##0</c:formatCode>
                <c:ptCount val="6"/>
                <c:pt idx="0">
                  <c:v>69704</c:v>
                </c:pt>
                <c:pt idx="1">
                  <c:v>83881</c:v>
                </c:pt>
                <c:pt idx="2">
                  <c:v>100483</c:v>
                </c:pt>
                <c:pt idx="3">
                  <c:v>119387</c:v>
                </c:pt>
                <c:pt idx="4">
                  <c:v>140744</c:v>
                </c:pt>
                <c:pt idx="5">
                  <c:v>159323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97-4EFA-B662-5F500DD418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8"/>
        <c:overlap val="-34"/>
        <c:axId val="300439432"/>
        <c:axId val="300439824"/>
      </c:barChart>
      <c:catAx>
        <c:axId val="300439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00439824"/>
        <c:crosses val="autoZero"/>
        <c:auto val="1"/>
        <c:lblAlgn val="ctr"/>
        <c:lblOffset val="100"/>
        <c:noMultiLvlLbl val="0"/>
      </c:catAx>
      <c:valAx>
        <c:axId val="30043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EE6E6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</c:minorGridlines>
        <c:numFmt formatCode="[&gt;=10000]\ #,###,\ &quot;K&quot;;" sourceLinked="0"/>
        <c:majorTickMark val="out"/>
        <c:minorTickMark val="none"/>
        <c:tickLblPos val="nextTo"/>
        <c:spPr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0043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12A0C8-3AA2-4740-85FD-5DC508BC118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1594A3-37DB-45BA-84B6-61ED0803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0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AEC7DB-6182-4E37-B900-8B8B6F4F7CF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E296A4-C841-4758-A4AE-13434BA07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B81B01-66C9-4DC2-B58D-7C37AF80748F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C85C-0596-4963-AD3A-87E7527E80AD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B1FD3F-1F15-452F-B230-24C340E6D0D9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A37B-AE1F-4A69-A3EF-5EBC479A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7BF47-3F26-4682-B6B8-552100B4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7B536-1DC5-41A7-8490-3832E84D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047D-D2B1-43AB-A24A-6FA1FC7F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4330-8C8D-415B-B6C1-01572CC8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B666-B9CC-4C35-84D7-7F2260BB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7C29-0188-4D55-B94B-0F9FC232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D904-389E-4C5B-A175-66EF4A75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1C3A-AB5F-4F8F-98AD-E8460ED4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11E5-3B2E-4AFE-BEB0-6CD5116C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69DD-1469-4F5F-8470-B13FA225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1EEFA-B916-4C7F-8BDC-6E79A605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831CC-03AF-4450-AFC3-A2915143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0682E-720E-48AC-A33A-4C8DDD4B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F8C7D-2BA5-49DD-98A6-B73BAA2C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0C18-1269-4BE6-97DC-4B0205C9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3E4B-F067-446B-8A38-FCA3FC841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3342B-B622-4170-A1E5-3ED95A095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E71CA-B152-4D8C-AC1C-B199A79E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90D48-B2D0-4E7D-8B57-9264CF68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56396-0427-49D1-A040-F436BDCF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C4CF-94A8-421E-B7AC-FE542A67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443C9-7D14-48A1-91AE-82BBBFA1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9DF2A-402B-43DE-886E-3AD1C89EA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5A6A5-23D7-4B5E-831A-8CB1E3634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D1A4C-4E62-47D6-9CE1-D65FE74D8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014D44-190D-4DDF-95AA-FF3A7B12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C3160-D368-44C0-BC1F-1B98B62F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6475D-B158-4724-ABE7-619F66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012D-7C08-47F4-B3BD-651EE190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3A1BD-0006-4BA5-B971-47B79530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033DC-8697-476C-80E8-45D59671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C0EB3-2005-45DD-946B-90645317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6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0D49D-2059-4BE5-846E-D0CF2DE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4969F-39FC-4D57-BAF1-070C8BD8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A9215-2B62-4544-AD60-AE8B0C34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202D-32C2-46EB-97F8-957EF674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EA3A6-BE51-4397-9A76-394B9593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CF65D-BDDA-4095-911C-872619DB2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77343-D3C7-4176-9F0A-B8D4F5AE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DBD0-5CEA-4A18-BBB8-18408896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49054-4F4F-4165-BC3C-0DA9A0B3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CD289-D619-4EF7-88C4-7E35CAC06BC6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4846" y="6020051"/>
            <a:ext cx="1719799" cy="7311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38E8-B115-4EDA-B972-18DC26EA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01442-C20C-4316-A0A1-930CC810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CF965-D899-486B-9BBB-18FC68644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15EBF-C8F2-4AE8-8D51-A820015A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B7545-5B03-44F7-84FA-28B6EEFB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4159D-D6F9-4AE1-8C80-BBD7DE44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5FF1-BAF4-4AD0-93EA-FE76059B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FA97D-E1B3-4C9C-993A-F3B9EE66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69AA-FA6B-4664-8106-A77DF786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7599-7A35-40DE-A53B-D792E702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10AE-1DDD-41BB-BC3A-1D84043D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5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7F02C-5800-4894-8FF9-E39780B55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2EF3-8906-46A7-824D-0B2BE703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E0F2-3D05-411A-B8F3-DEDF9810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D22B4-2C48-4B16-B6CA-472275E3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0695-5B55-45A9-8741-58D1563F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D2331C-C65E-4B5A-A1AC-776F49910D30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F87E-9741-428A-BF01-398F9AED3942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8E3B-5A04-4FD4-8351-11189DD6CDCE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F27C-3047-4006-A711-E72E092F4534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7AF9-C6C3-4506-9308-2EA8710E7A85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E0F730-760D-40BE-BED0-01D2E68B7FAD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C9F1-8FBA-496B-A399-FD2953A95C65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Credentialing Forum 2021National Credentialing Forum 2021</a:t>
            </a:r>
            <a:b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4-5, 2021</a:t>
            </a:r>
            <a:b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Meeting, Theme: COVID</a:t>
            </a:r>
            <a:b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4-5, 2021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Meeting, Theme:</a:t>
            </a: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</a:t>
            </a:r>
            <a:b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94112A-CABC-439E-962B-DC8900E46295}" type="datetime1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1100" b="1" kern="1200" cap="all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A9E44-8174-4BCA-A95E-B07A736B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667AA-55B7-426F-A192-AC817C98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CD9D-BD86-4CD2-8E7E-4E5E27657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A901-8116-4243-95E4-538B8A9DEB1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902C-DBAE-4DE5-9F26-A946CAC73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2B06-CFDF-4F2C-8930-CA5158C0A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4731-8C67-4A04-A87E-E88254F53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npcert.org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264" y="1839686"/>
            <a:ext cx="11330731" cy="2855881"/>
          </a:xfrm>
          <a:solidFill>
            <a:schemeClr val="bg1"/>
          </a:solidFill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Current Initiatives and COVID Report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400" b="0" cap="none" dirty="0">
                <a:solidFill>
                  <a:srgbClr val="002060"/>
                </a:solidFill>
                <a:latin typeface="Century Gothic" panose="020B0502020202020204" pitchFamily="34" charset="0"/>
              </a:rPr>
              <a:t>Diane Tyler, PhD, RN, FNP, CAE</a:t>
            </a:r>
            <a:br>
              <a:rPr lang="en-US" sz="2400" b="0" cap="none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400" b="0" cap="none" dirty="0">
                <a:solidFill>
                  <a:srgbClr val="002060"/>
                </a:solidFill>
                <a:latin typeface="Century Gothic" panose="020B0502020202020204" pitchFamily="34" charset="0"/>
              </a:rPr>
              <a:t>Director of Certification</a:t>
            </a:r>
            <a:br>
              <a:rPr lang="en-US" sz="2400" b="0" cap="none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sz="2400" b="0" cap="none" dirty="0">
                <a:solidFill>
                  <a:srgbClr val="002060"/>
                </a:solidFill>
                <a:latin typeface="Century Gothic" panose="020B0502020202020204" pitchFamily="34" charset="0"/>
              </a:rPr>
              <a:t>American Academy of Nurse Practitioners Certification Board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264" y="4695568"/>
            <a:ext cx="11346149" cy="1070918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National Credentialing Forum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2000" dirty="0">
                <a:latin typeface="Century Gothic" panose="020B0502020202020204" pitchFamily="34" charset="0"/>
              </a:rPr>
              <a:t>February 4-5, 2021</a:t>
            </a:r>
            <a:endParaRPr lang="en-US" sz="2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671"/>
            <a:ext cx="10515600" cy="41532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AANPCB – national NP certifying organization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Recognized in all U.S. states and Canada for licensure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Currently &gt; 160,000 certified NPs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Offer certification by examination for FNP, A-GNP, ENP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# new certificants annually 15,000 – 20,000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# renewals processed in 2020 = 20,000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Renewal required every 5 years for all certificants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Current recertification rate = 95%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08EC3-CC3C-4F66-A752-5942F3CE41CF}"/>
              </a:ext>
            </a:extLst>
          </p:cNvPr>
          <p:cNvSpPr/>
          <p:nvPr/>
        </p:nvSpPr>
        <p:spPr>
          <a:xfrm>
            <a:off x="606489" y="942828"/>
            <a:ext cx="10954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Who is AANPCB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1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935D5E-BD1C-49D1-BF73-01B69FCDB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405" y="1854654"/>
            <a:ext cx="7252995" cy="45452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03B0A8-96C1-405F-A6D9-A1FF7D27A84C}"/>
              </a:ext>
            </a:extLst>
          </p:cNvPr>
          <p:cNvSpPr/>
          <p:nvPr/>
        </p:nvSpPr>
        <p:spPr>
          <a:xfrm>
            <a:off x="111967" y="6273225"/>
            <a:ext cx="952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Total number of active certifications  =  </a:t>
            </a:r>
            <a:r>
              <a:rPr lang="en-US" sz="32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159,323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453946-5E7D-4FB2-B891-A94A2DB9D4B7}"/>
              </a:ext>
            </a:extLst>
          </p:cNvPr>
          <p:cNvSpPr/>
          <p:nvPr/>
        </p:nvSpPr>
        <p:spPr>
          <a:xfrm>
            <a:off x="541176" y="1042576"/>
            <a:ext cx="1110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2020 At a Glance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3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56B75EE-97D8-4D0D-9872-288FF2A1F2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E9F31C3-600E-40EF-AF49-62BE327FF0F3}"/>
              </a:ext>
            </a:extLst>
          </p:cNvPr>
          <p:cNvSpPr/>
          <p:nvPr/>
        </p:nvSpPr>
        <p:spPr>
          <a:xfrm>
            <a:off x="541176" y="1042576"/>
            <a:ext cx="1110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Number of Certifications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1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>
                <a:latin typeface="Century Gothic" panose="020B0502020202020204" pitchFamily="34" charset="0"/>
              </a:rPr>
              <a:t>Maintenance of Certification</a:t>
            </a:r>
            <a:endParaRPr lang="en-US" sz="4000" cap="small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3671"/>
            <a:ext cx="10515600" cy="4153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Renewal requirements to demonstrate continued competence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Recertify by examination (new exams developed annually)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Completing Clinical Practice + 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Clinical Practice + CE is only option for ANPs &amp; GNPs since these certification programs no longer have examinations available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Requirements must be met during certification period, prior to expiration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Task Force established to review currency of MOC requirements</a:t>
            </a:r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3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cap="none" dirty="0">
                <a:latin typeface="Century Gothic" panose="020B0502020202020204" pitchFamily="34" charset="0"/>
                <a:cs typeface="Calibri" panose="020F0502020204030204" pitchFamily="34" charset="0"/>
              </a:rPr>
              <a:t>COVID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9460"/>
            <a:ext cx="11029615" cy="444294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Certification renewal requirements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Closure of testing centers, CE conferences canceled, practices closed/downsized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	AANPCB approved exception policy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Temporary Certification Extension of 120 days to complete requirements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# requests for TCE; # approved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Students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Incomplete clinical hours due to clinical agency restrictions. Graduations delayed.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Licensing boards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had varied adjustments in policies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Temporary license granted to those eligible to test, some temporarily waived license renewals </a:t>
            </a: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Certifiers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Eligibility to test notification provided to state boards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Dates of the temporary certification extensions</a:t>
            </a:r>
          </a:p>
        </p:txBody>
      </p:sp>
    </p:spTree>
    <p:extLst>
      <p:ext uri="{BB962C8B-B14F-4D97-AF65-F5344CB8AC3E}">
        <p14:creationId xmlns:p14="http://schemas.microsoft.com/office/powerpoint/2010/main" val="17798416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cap="none" dirty="0">
                <a:latin typeface="Century Gothic" panose="020B0502020202020204" pitchFamily="34" charset="0"/>
              </a:rPr>
              <a:t>Current Initiatives and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25786"/>
            <a:ext cx="11111612" cy="37982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en-US" sz="2800" dirty="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Live remote proctoring for high stakes certification exams</a:t>
            </a:r>
          </a:p>
          <a:p>
            <a:pPr lvl="0"/>
            <a:r>
              <a:rPr lang="en-US" sz="2800" dirty="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AANPCB Recertification Task Force</a:t>
            </a:r>
          </a:p>
          <a:p>
            <a:pPr lvl="0"/>
            <a:r>
              <a:rPr lang="en-US" sz="280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NCSBN initiated email communication </a:t>
            </a:r>
            <a:r>
              <a:rPr lang="en-US" sz="2800" dirty="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with APRN certifiers</a:t>
            </a:r>
          </a:p>
          <a:p>
            <a:pPr lvl="0"/>
            <a:r>
              <a:rPr lang="en-US" sz="2800" dirty="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ABNS held monthly web-based meetings for members and non-member organizations</a:t>
            </a:r>
          </a:p>
          <a:p>
            <a:pPr lvl="0"/>
            <a:r>
              <a:rPr lang="en-US" sz="2800" dirty="0">
                <a:solidFill>
                  <a:srgbClr val="2F549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NONPF – position statement on acceptable minimum NP program requirements for students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99" y="1895081"/>
            <a:ext cx="1161543" cy="12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112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2" y="790832"/>
            <a:ext cx="11029615" cy="1631092"/>
          </a:xfrm>
        </p:spPr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Century Gothic" panose="020B0502020202020204" pitchFamily="34" charset="0"/>
              </a:rPr>
              <a:t>Q &amp;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8832" y="2677298"/>
            <a:ext cx="1224966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Century Gothic" panose="020B0502020202020204" pitchFamily="34" charset="0"/>
              </a:rPr>
              <a:t>The American Academy of Nurse Practitioners National Certification Board, Inc.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PO Box 12926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Austin, TX 78711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Main (512) 637-0500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Toll-free (855) 822-6727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Fax (512) 637-0540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latin typeface="Century Gothic" panose="020B0502020202020204" pitchFamily="34" charset="0"/>
              </a:rPr>
              <a:t>Certification@aanpcert.org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www.aanpcert.org</a:t>
            </a:r>
            <a:r>
              <a:rPr lang="en-U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981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360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Gill Sans MT</vt:lpstr>
      <vt:lpstr>Wingdings 2</vt:lpstr>
      <vt:lpstr>Dividend</vt:lpstr>
      <vt:lpstr>Custom Design</vt:lpstr>
      <vt:lpstr>Current Initiatives and COVID Report  Diane Tyler, PhD, RN, FNP, CAE Director of Certification American Academy of Nurse Practitioners Certification Board </vt:lpstr>
      <vt:lpstr>PowerPoint Presentation</vt:lpstr>
      <vt:lpstr>PowerPoint Presentation</vt:lpstr>
      <vt:lpstr>PowerPoint Presentation</vt:lpstr>
      <vt:lpstr>Maintenance of Certification</vt:lpstr>
      <vt:lpstr>COVID Impact</vt:lpstr>
      <vt:lpstr>Current Initiatives and Networking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Writing for AANPCB Certification Exams</dc:title>
  <dc:creator>Diane Tyler</dc:creator>
  <cp:lastModifiedBy>Diane Tyler</cp:lastModifiedBy>
  <cp:revision>36</cp:revision>
  <dcterms:created xsi:type="dcterms:W3CDTF">2019-10-25T15:50:21Z</dcterms:created>
  <dcterms:modified xsi:type="dcterms:W3CDTF">2021-02-03T18:57:55Z</dcterms:modified>
</cp:coreProperties>
</file>